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70" r:id="rId2"/>
    <p:sldId id="296" r:id="rId3"/>
    <p:sldId id="310" r:id="rId4"/>
    <p:sldId id="307" r:id="rId5"/>
    <p:sldId id="308" r:id="rId6"/>
    <p:sldId id="309" r:id="rId7"/>
    <p:sldId id="297" r:id="rId8"/>
    <p:sldId id="299" r:id="rId9"/>
    <p:sldId id="286" r:id="rId10"/>
    <p:sldId id="300" r:id="rId11"/>
    <p:sldId id="277" r:id="rId12"/>
    <p:sldId id="287" r:id="rId13"/>
    <p:sldId id="298" r:id="rId14"/>
    <p:sldId id="288" r:id="rId15"/>
    <p:sldId id="290" r:id="rId16"/>
    <p:sldId id="292" r:id="rId17"/>
    <p:sldId id="294" r:id="rId18"/>
    <p:sldId id="293" r:id="rId19"/>
    <p:sldId id="295" r:id="rId20"/>
    <p:sldId id="311" r:id="rId21"/>
    <p:sldId id="31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2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104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a-G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AAFA9-C0A9-40DD-B237-1323291EEE39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a-G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ka-G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a-G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DEFF0-E561-469C-B171-925C063F2329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080662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110901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4013979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79686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428810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674882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792506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325337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95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05734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93563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87218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122252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878989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12125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369607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89562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a-G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228329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8A6029A-4D80-4854-81D4-768B19DAAB95}" type="datetimeFigureOut">
              <a:rPr lang="ka-GE" smtClean="0"/>
              <a:t>08.06.2025</a:t>
            </a:fld>
            <a:endParaRPr lang="ka-G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a-G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F4039FF-0E55-4782-BA6A-53EE25E6B7FE}" type="slidenum">
              <a:rPr lang="ka-GE" smtClean="0"/>
              <a:t>‹#›</a:t>
            </a:fld>
            <a:endParaRPr lang="ka-GE"/>
          </a:p>
        </p:txBody>
      </p:sp>
    </p:spTree>
    <p:extLst>
      <p:ext uri="{BB962C8B-B14F-4D97-AF65-F5344CB8AC3E}">
        <p14:creationId xmlns:p14="http://schemas.microsoft.com/office/powerpoint/2010/main" val="896877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230CA34-7399-44AE-8696-039FB7083629}"/>
              </a:ext>
            </a:extLst>
          </p:cNvPr>
          <p:cNvSpPr/>
          <p:nvPr/>
        </p:nvSpPr>
        <p:spPr>
          <a:xfrm>
            <a:off x="2716633" y="3712346"/>
            <a:ext cx="4324973" cy="60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3200" b="1" dirty="0">
                <a:ea typeface="Sylfaen" panose="010A0502050306030303" pitchFamily="18" charset="0"/>
                <a:cs typeface="Sylfaen" panose="010A0502050306030303" pitchFamily="18" charset="0"/>
              </a:rPr>
              <a:t>ალი რაჰიმი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EC45D2-FA40-41BB-832D-7439F7799CCE}"/>
              </a:ext>
            </a:extLst>
          </p:cNvPr>
          <p:cNvSpPr/>
          <p:nvPr/>
        </p:nvSpPr>
        <p:spPr>
          <a:xfrm>
            <a:off x="565438" y="2139247"/>
            <a:ext cx="8627364" cy="12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3600" b="1" dirty="0"/>
              <a:t>სასწავლო დანიშნულების </a:t>
            </a:r>
            <a:r>
              <a:rPr lang="en-US" sz="3600" b="1" dirty="0"/>
              <a:t>SCADA </a:t>
            </a:r>
            <a:r>
              <a:rPr lang="ka-GE" sz="3600" b="1" dirty="0"/>
              <a:t>სტენდის პროექტირება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FB7249-01AF-9ED1-1718-7D142E9D4775}"/>
              </a:ext>
            </a:extLst>
          </p:cNvPr>
          <p:cNvSpPr/>
          <p:nvPr/>
        </p:nvSpPr>
        <p:spPr>
          <a:xfrm>
            <a:off x="343511" y="5861869"/>
            <a:ext cx="4124129" cy="411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>
              <a:lnSpc>
                <a:spcPct val="107000"/>
              </a:lnSpc>
              <a:spcAft>
                <a:spcPts val="855"/>
              </a:spcAft>
            </a:pPr>
            <a:r>
              <a:rPr lang="ka-GE" sz="2000" b="1">
                <a:ea typeface="Sylfaen" panose="010A0502050306030303" pitchFamily="18" charset="0"/>
                <a:cs typeface="Sylfaen" panose="010A0502050306030303" pitchFamily="18" charset="0"/>
              </a:rPr>
              <a:t>ხელმძღვანელი: გოჩა ზედგინიძე</a:t>
            </a:r>
            <a:endParaRPr lang="ka-GE" sz="3600" b="1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2A454-45D1-B76A-5E4F-13F0267A23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8" t="38215" r="23560" b="28350"/>
          <a:stretch/>
        </p:blipFill>
        <p:spPr>
          <a:xfrm>
            <a:off x="8675220" y="136738"/>
            <a:ext cx="3343563" cy="1334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81A9CD-AA8C-8786-460D-FF0F102EE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1" y="1222802"/>
            <a:ext cx="1135090" cy="1135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9A088-2FEB-0694-00BE-EE50605D9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12" y="28575"/>
            <a:ext cx="1135090" cy="1135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D52C49-4F68-310D-C45E-2C298A209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07" y="657193"/>
            <a:ext cx="560482" cy="560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2BAB12-460B-AD91-68EE-3B7A71B47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89" y="5096147"/>
            <a:ext cx="663971" cy="66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79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E0732-4FF6-0DB8-89A0-3BC1F88AB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F9A9946-C431-073B-741E-23048D0F80AF}"/>
              </a:ext>
            </a:extLst>
          </p:cNvPr>
          <p:cNvSpPr/>
          <p:nvPr/>
        </p:nvSpPr>
        <p:spPr>
          <a:xfrm>
            <a:off x="3192780" y="84230"/>
            <a:ext cx="5852160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ძირითადი მოწყობილობები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6BDA34-BE74-9818-1BB1-7B44991B0A0A}"/>
              </a:ext>
            </a:extLst>
          </p:cNvPr>
          <p:cNvGrpSpPr/>
          <p:nvPr/>
        </p:nvGrpSpPr>
        <p:grpSpPr>
          <a:xfrm>
            <a:off x="690248" y="623801"/>
            <a:ext cx="10811503" cy="6081470"/>
            <a:chOff x="690248" y="623801"/>
            <a:chExt cx="10811503" cy="60814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AE8C0A5-D58E-ED8D-295B-44B9D35D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248" y="623801"/>
              <a:ext cx="10811503" cy="608147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0B4DE8-7B6B-399B-C470-9030A614C2B1}"/>
                </a:ext>
              </a:extLst>
            </p:cNvPr>
            <p:cNvSpPr/>
            <p:nvPr/>
          </p:nvSpPr>
          <p:spPr>
            <a:xfrm>
              <a:off x="7607808" y="3813048"/>
              <a:ext cx="777240" cy="3657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EC6A25-E25A-A5F7-8A59-3D61753C7B7A}"/>
                </a:ext>
              </a:extLst>
            </p:cNvPr>
            <p:cNvSpPr/>
            <p:nvPr/>
          </p:nvSpPr>
          <p:spPr>
            <a:xfrm>
              <a:off x="1353312" y="4087368"/>
              <a:ext cx="777240" cy="219456"/>
            </a:xfrm>
            <a:prstGeom prst="rect">
              <a:avLst/>
            </a:pr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10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EC45D2-FA40-41BB-832D-7439F7799CCE}"/>
              </a:ext>
            </a:extLst>
          </p:cNvPr>
          <p:cNvSpPr/>
          <p:nvPr/>
        </p:nvSpPr>
        <p:spPr>
          <a:xfrm>
            <a:off x="547687" y="671520"/>
            <a:ext cx="11096625" cy="595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en-US" sz="2800" b="1" dirty="0"/>
              <a:t>LADDER</a:t>
            </a:r>
            <a:r>
              <a:rPr lang="en-US" sz="2800" dirty="0"/>
              <a:t> </a:t>
            </a:r>
            <a:r>
              <a:rPr lang="ka-GE" sz="2800" b="1" dirty="0">
                <a:ea typeface="Sylfaen" panose="010A0502050306030303" pitchFamily="18" charset="0"/>
                <a:cs typeface="Sylfaen" panose="010A0502050306030303" pitchFamily="18" charset="0"/>
              </a:rPr>
              <a:t>	</a:t>
            </a:r>
          </a:p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ka-GE" sz="2800" dirty="0"/>
              <a:t>	</a:t>
            </a:r>
            <a:r>
              <a:rPr lang="en-US" sz="2800" dirty="0"/>
              <a:t>LADDER </a:t>
            </a:r>
            <a:r>
              <a:rPr lang="ka-GE" sz="2800" dirty="0"/>
              <a:t>ლოგიკა პოპულარულია </a:t>
            </a:r>
            <a:r>
              <a:rPr lang="en-US" sz="2800" dirty="0"/>
              <a:t>PLC-</a:t>
            </a:r>
            <a:r>
              <a:rPr lang="ka-GE" sz="2800" dirty="0"/>
              <a:t>ს პროგრამირებაში, სხვადასხვა კვლევის მიხედვით საშუალოდ, </a:t>
            </a:r>
            <a:r>
              <a:rPr lang="en-US" sz="2800" dirty="0"/>
              <a:t>Ladder Logic </a:t>
            </a:r>
            <a:r>
              <a:rPr lang="ka-GE" sz="2800" dirty="0"/>
              <a:t>პროგრამირება გლობალური ბაზრის წილის 81%-ს შეადგენს, მაშინ როცა </a:t>
            </a:r>
            <a:r>
              <a:rPr lang="en-US" sz="2800" dirty="0"/>
              <a:t>FBD-</a:t>
            </a:r>
            <a:r>
              <a:rPr lang="ka-GE" sz="2800" dirty="0"/>
              <a:t>ს წილი მხოლოდ 11%-ს, ხოლო სხვა ენების, დაახლოებით 7%-ია.</a:t>
            </a:r>
          </a:p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en-US" sz="2800" b="1" dirty="0"/>
              <a:t>HMI </a:t>
            </a:r>
            <a:r>
              <a:rPr lang="ka-GE" sz="2800" b="1" dirty="0"/>
              <a:t>	</a:t>
            </a:r>
          </a:p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ka-GE" sz="2800" dirty="0"/>
              <a:t>	ზოგადი ტენდენციები აჩვენებს, რომ </a:t>
            </a:r>
            <a:r>
              <a:rPr lang="en-US" sz="2800" dirty="0"/>
              <a:t>SCADA </a:t>
            </a:r>
            <a:r>
              <a:rPr lang="ka-GE" sz="2800" dirty="0"/>
              <a:t>სისტემებში </a:t>
            </a:r>
            <a:r>
              <a:rPr lang="en-US" sz="2800" dirty="0"/>
              <a:t>HMI </a:t>
            </a:r>
            <a:r>
              <a:rPr lang="ka-GE" sz="2800" dirty="0"/>
              <a:t>სენსორული ეკრანების გამოყენება მნიშვნელოვნად გაიზარდა და ისინი დომინირებენ ბაზარზე. მაგ. 2023 წელს </a:t>
            </a:r>
            <a:r>
              <a:rPr lang="en-US" sz="2800" dirty="0"/>
              <a:t>HMI </a:t>
            </a:r>
            <a:r>
              <a:rPr lang="ka-GE" sz="2800" dirty="0"/>
              <a:t>ეკრანების ბაზარზე სენსორული ეკრანების წილი შეადგენდა დაახლოებით 65%.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EBFB74-A613-786A-1C7C-208727C9ACF3}"/>
              </a:ext>
            </a:extLst>
          </p:cNvPr>
          <p:cNvSpPr/>
          <p:nvPr/>
        </p:nvSpPr>
        <p:spPr>
          <a:xfrm>
            <a:off x="3169919" y="131949"/>
            <a:ext cx="5852160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ძირითადი მოწყობილობები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26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10228-FD88-4789-1F2D-F80C1E8DA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08E7805-F12A-6515-FC23-9C7C15C438C2}"/>
              </a:ext>
            </a:extLst>
          </p:cNvPr>
          <p:cNvSpPr/>
          <p:nvPr/>
        </p:nvSpPr>
        <p:spPr>
          <a:xfrm>
            <a:off x="3192780" y="0"/>
            <a:ext cx="5852160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</a:rPr>
              <a:t>ელექტრონული სქემა</a:t>
            </a:r>
            <a:endParaRPr lang="ka-GE" sz="4400" b="1" dirty="0">
              <a:solidFill>
                <a:srgbClr val="FFFF00"/>
              </a:solidFill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BF152D-B2C6-813D-DDB3-DC45C4454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70" y="614089"/>
            <a:ext cx="7396660" cy="60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2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30AEA-FD40-3E87-8BED-DFB8A869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C60B3A-E8D7-4016-FDD8-03DE0A9F26F5}"/>
              </a:ext>
            </a:extLst>
          </p:cNvPr>
          <p:cNvSpPr/>
          <p:nvPr/>
        </p:nvSpPr>
        <p:spPr>
          <a:xfrm>
            <a:off x="547687" y="513967"/>
            <a:ext cx="11096625" cy="5993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ea typeface="Sylfaen" panose="010A0502050306030303" pitchFamily="18" charset="0"/>
                <a:cs typeface="Sylfaen" panose="010A0502050306030303" pitchFamily="18" charset="0"/>
              </a:rPr>
              <a:t>	რა ტიპის ლაბორატორიული სამუშაოების ჩატარება შეიძლება მოცემულ სტენდზე?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ტემპერატურის მონიტორინგი;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გაგრილება-გათბობის მართვა და მონიტორინგი;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ტემპერატურის ავტომატური რეგულირების მეთოდი (</a:t>
            </a:r>
            <a:r>
              <a:rPr lang="en-US" sz="2400" b="1" dirty="0">
                <a:ea typeface="Sylfaen" panose="010A0502050306030303" pitchFamily="18" charset="0"/>
                <a:cs typeface="Sylfaen" panose="010A0502050306030303" pitchFamily="18" charset="0"/>
              </a:rPr>
              <a:t>PID</a:t>
            </a: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);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en-US" sz="2400" b="1" dirty="0">
                <a:ea typeface="Sylfaen" panose="010A0502050306030303" pitchFamily="18" charset="0"/>
                <a:cs typeface="Sylfaen" panose="010A0502050306030303" pitchFamily="18" charset="0"/>
              </a:rPr>
              <a:t>Led </a:t>
            </a: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ნათურების მართვა;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წყალსაქაჩის მართვა;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წყლის სარქველის მონიტორინგი;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ანალოგური შესასვლელების გამოყენება, 0-10ვ და 0-20მა</a:t>
            </a:r>
            <a:r>
              <a:rPr lang="en-US" sz="2400" b="1" dirty="0"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სენსორებისთვის;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ღილაკებიდან მიღებული სიგნალების დამუშავება;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ზემოთ ჩამოთვლილი სამუშაოებისთვის შესაბამისი ინტერფეისების</a:t>
            </a:r>
            <a:r>
              <a:rPr lang="en-US" sz="2400" b="1" dirty="0">
                <a:ea typeface="Sylfaen" panose="010A0502050306030303" pitchFamily="18" charset="0"/>
                <a:cs typeface="Sylfaen" panose="010A0502050306030303" pitchFamily="18" charset="0"/>
              </a:rPr>
              <a:t> </a:t>
            </a: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(</a:t>
            </a:r>
            <a:r>
              <a:rPr lang="en-US" sz="2400" b="1" dirty="0">
                <a:ea typeface="Sylfaen" panose="010A0502050306030303" pitchFamily="18" charset="0"/>
                <a:cs typeface="Sylfaen" panose="010A0502050306030303" pitchFamily="18" charset="0"/>
              </a:rPr>
              <a:t>HMI)</a:t>
            </a: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 შემუშავება.</a:t>
            </a:r>
          </a:p>
        </p:txBody>
      </p:sp>
    </p:spTree>
    <p:extLst>
      <p:ext uri="{BB962C8B-B14F-4D97-AF65-F5344CB8AC3E}">
        <p14:creationId xmlns:p14="http://schemas.microsoft.com/office/powerpoint/2010/main" val="62424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5CD28-3F61-0D2B-5AA0-DCEA78CB5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6015DC2-2ADA-F07E-0E40-D2DBD90F0C9C}"/>
              </a:ext>
            </a:extLst>
          </p:cNvPr>
          <p:cNvSpPr/>
          <p:nvPr/>
        </p:nvSpPr>
        <p:spPr>
          <a:xfrm>
            <a:off x="3192780" y="0"/>
            <a:ext cx="5852160" cy="60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32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სტენდი</a:t>
            </a:r>
            <a:endParaRPr lang="ka-GE" sz="4400" b="1" dirty="0">
              <a:solidFill>
                <a:srgbClr val="FFFF00"/>
              </a:solidFill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6EBD0-D509-BC1A-0E21-2723339B0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7" t="4620" r="16015" b="1254"/>
          <a:stretch>
            <a:fillRect/>
          </a:stretch>
        </p:blipFill>
        <p:spPr>
          <a:xfrm>
            <a:off x="1922579" y="709223"/>
            <a:ext cx="8392562" cy="595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31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96863-9600-77EC-5E6B-4F5E8792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9BEA9BC-5B05-2994-2C09-53553419F373}"/>
              </a:ext>
            </a:extLst>
          </p:cNvPr>
          <p:cNvSpPr/>
          <p:nvPr/>
        </p:nvSpPr>
        <p:spPr>
          <a:xfrm>
            <a:off x="3192780" y="0"/>
            <a:ext cx="5852160" cy="60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32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ინტერფეისები</a:t>
            </a:r>
            <a:endParaRPr lang="ka-GE" sz="4400" b="1" dirty="0">
              <a:solidFill>
                <a:srgbClr val="FFFF00"/>
              </a:solidFill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C7D2D-9246-1360-84D1-DE499EEA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16" y="1559675"/>
            <a:ext cx="9009364" cy="50971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F527EF-6C5B-44F8-295D-7FFF451D9521}"/>
              </a:ext>
            </a:extLst>
          </p:cNvPr>
          <p:cNvSpPr/>
          <p:nvPr/>
        </p:nvSpPr>
        <p:spPr>
          <a:xfrm>
            <a:off x="227647" y="603499"/>
            <a:ext cx="11096625" cy="870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მოცემული ინტერფეისით ვმართავთ 3 ცასლ </a:t>
            </a:r>
            <a:r>
              <a:rPr lang="en-US" sz="2400" b="1" dirty="0">
                <a:ea typeface="Sylfaen" panose="010A0502050306030303" pitchFamily="18" charset="0"/>
                <a:cs typeface="Sylfaen" panose="010A0502050306030303" pitchFamily="18" charset="0"/>
              </a:rPr>
              <a:t>Led </a:t>
            </a: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ნათურას, წყლის პომპას და გაგრილებას.</a:t>
            </a:r>
          </a:p>
        </p:txBody>
      </p:sp>
    </p:spTree>
    <p:extLst>
      <p:ext uri="{BB962C8B-B14F-4D97-AF65-F5344CB8AC3E}">
        <p14:creationId xmlns:p14="http://schemas.microsoft.com/office/powerpoint/2010/main" val="3693116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A0E58-1D28-A778-EDF6-C2A375427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EE3C515-3257-ACE3-9005-C72B7C459141}"/>
              </a:ext>
            </a:extLst>
          </p:cNvPr>
          <p:cNvSpPr/>
          <p:nvPr/>
        </p:nvSpPr>
        <p:spPr>
          <a:xfrm>
            <a:off x="3192780" y="0"/>
            <a:ext cx="5852160" cy="60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32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ინტერფეისები</a:t>
            </a:r>
            <a:endParaRPr lang="ka-GE" sz="4400" b="1" dirty="0">
              <a:solidFill>
                <a:srgbClr val="FFFF00"/>
              </a:solidFill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526AB-216D-89EE-EDF3-14F46E08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30" y="1474378"/>
            <a:ext cx="9321260" cy="52655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1B098F-F174-5663-6352-469852DF3F9A}"/>
              </a:ext>
            </a:extLst>
          </p:cNvPr>
          <p:cNvSpPr/>
          <p:nvPr/>
        </p:nvSpPr>
        <p:spPr>
          <a:xfrm>
            <a:off x="548640" y="603499"/>
            <a:ext cx="10775632" cy="74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ka-GE" sz="2000" b="1" dirty="0">
                <a:ea typeface="Sylfaen" panose="010A0502050306030303" pitchFamily="18" charset="0"/>
                <a:cs typeface="Sylfaen" panose="010A0502050306030303" pitchFamily="18" charset="0"/>
              </a:rPr>
              <a:t>მოცემული ინტერფეისით ვახორციელებთ მონიტორინგს რომელიც მოიცავს: წყლის სარქველს, გაგრილებას, გამათბობელს, და ანალოგურ სიგნალებს (0-10ვ და 0-20მა).</a:t>
            </a:r>
          </a:p>
        </p:txBody>
      </p:sp>
    </p:spTree>
    <p:extLst>
      <p:ext uri="{BB962C8B-B14F-4D97-AF65-F5344CB8AC3E}">
        <p14:creationId xmlns:p14="http://schemas.microsoft.com/office/powerpoint/2010/main" val="52371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E3D78-3AAF-635F-20D7-E4D9AC0CE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85EB127-D93B-68AB-0412-8CF4BB7D7A31}"/>
              </a:ext>
            </a:extLst>
          </p:cNvPr>
          <p:cNvSpPr/>
          <p:nvPr/>
        </p:nvSpPr>
        <p:spPr>
          <a:xfrm>
            <a:off x="3192780" y="0"/>
            <a:ext cx="5852160" cy="60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32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ინტერფეისები</a:t>
            </a:r>
            <a:endParaRPr lang="ka-GE" sz="4400" b="1" dirty="0">
              <a:solidFill>
                <a:srgbClr val="FFFF00"/>
              </a:solidFill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B1E92-E1FE-4BA8-66C2-BE25D3F78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59" y="1841042"/>
            <a:ext cx="8392881" cy="4760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C16AD4-458D-8A18-FFC9-3AD31E1E552A}"/>
              </a:ext>
            </a:extLst>
          </p:cNvPr>
          <p:cNvSpPr/>
          <p:nvPr/>
        </p:nvSpPr>
        <p:spPr>
          <a:xfrm>
            <a:off x="227647" y="603499"/>
            <a:ext cx="11096625" cy="870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მოცემული ინტერფეისით ვახორციელებთ ტემპერატურის მონიტორინგს და მართვას.</a:t>
            </a:r>
          </a:p>
        </p:txBody>
      </p:sp>
    </p:spTree>
    <p:extLst>
      <p:ext uri="{BB962C8B-B14F-4D97-AF65-F5344CB8AC3E}">
        <p14:creationId xmlns:p14="http://schemas.microsoft.com/office/powerpoint/2010/main" val="3743071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A84CA-17FA-D480-CE5F-1248005D4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DF50902-77E8-2F94-7457-26643D5AF77B}"/>
              </a:ext>
            </a:extLst>
          </p:cNvPr>
          <p:cNvSpPr/>
          <p:nvPr/>
        </p:nvSpPr>
        <p:spPr>
          <a:xfrm>
            <a:off x="3192780" y="0"/>
            <a:ext cx="5852160" cy="60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32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ინტერფეისები</a:t>
            </a:r>
            <a:endParaRPr lang="ka-GE" sz="4400" b="1" dirty="0">
              <a:solidFill>
                <a:srgbClr val="FFFF00"/>
              </a:solidFill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6A5B1-B977-AEC7-197A-E90FF5FE0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89" y="1142202"/>
            <a:ext cx="9774141" cy="55329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5AD5E8-ED60-EFB8-7DBA-4FD5F9BCC806}"/>
              </a:ext>
            </a:extLst>
          </p:cNvPr>
          <p:cNvSpPr/>
          <p:nvPr/>
        </p:nvSpPr>
        <p:spPr>
          <a:xfrm>
            <a:off x="1078992" y="603499"/>
            <a:ext cx="10245280" cy="474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ტემპერატურის ავტომატური რეგულირების მეთოდი (</a:t>
            </a:r>
            <a:r>
              <a:rPr lang="en-US" sz="2400" b="1" dirty="0">
                <a:ea typeface="Sylfaen" panose="010A0502050306030303" pitchFamily="18" charset="0"/>
                <a:cs typeface="Sylfaen" panose="010A0502050306030303" pitchFamily="18" charset="0"/>
              </a:rPr>
              <a:t>PID</a:t>
            </a: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4901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FF99-F9BC-2F61-D009-ACB73FE41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C09324C-DBB1-588E-E517-182A06EA5A0C}"/>
              </a:ext>
            </a:extLst>
          </p:cNvPr>
          <p:cNvSpPr/>
          <p:nvPr/>
        </p:nvSpPr>
        <p:spPr>
          <a:xfrm>
            <a:off x="3192780" y="0"/>
            <a:ext cx="5852160" cy="603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32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ინტერფეისები</a:t>
            </a:r>
            <a:endParaRPr lang="ka-GE" sz="4400" b="1" dirty="0">
              <a:solidFill>
                <a:srgbClr val="FFFF00"/>
              </a:solidFill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D116A-EA9E-B36C-A8E1-79679C3B6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42" y="1316776"/>
            <a:ext cx="9644236" cy="54680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C839A0-B855-3D24-0BE8-95E68E3BB0F7}"/>
              </a:ext>
            </a:extLst>
          </p:cNvPr>
          <p:cNvSpPr/>
          <p:nvPr/>
        </p:nvSpPr>
        <p:spPr>
          <a:xfrm>
            <a:off x="737616" y="778406"/>
            <a:ext cx="10716768" cy="474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ტემპერატურის ავტომატური რეგულირების მეთოდის (</a:t>
            </a:r>
            <a:r>
              <a:rPr lang="en-US" sz="2400" b="1" dirty="0">
                <a:ea typeface="Sylfaen" panose="010A0502050306030303" pitchFamily="18" charset="0"/>
                <a:cs typeface="Sylfaen" panose="010A0502050306030303" pitchFamily="18" charset="0"/>
              </a:rPr>
              <a:t>PID</a:t>
            </a:r>
            <a:r>
              <a:rPr lang="ka-GE" sz="2400" b="1" dirty="0">
                <a:ea typeface="Sylfaen" panose="010A0502050306030303" pitchFamily="18" charset="0"/>
                <a:cs typeface="Sylfaen" panose="010A0502050306030303" pitchFamily="18" charset="0"/>
              </a:rPr>
              <a:t>) მონიტორინგი;</a:t>
            </a:r>
          </a:p>
        </p:txBody>
      </p:sp>
    </p:spTree>
    <p:extLst>
      <p:ext uri="{BB962C8B-B14F-4D97-AF65-F5344CB8AC3E}">
        <p14:creationId xmlns:p14="http://schemas.microsoft.com/office/powerpoint/2010/main" val="4141184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2ADA9-5186-C30F-4E7A-C670AAB1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64AA7A-8F12-F060-6356-D767EBAC9DB9}"/>
              </a:ext>
            </a:extLst>
          </p:cNvPr>
          <p:cNvSpPr/>
          <p:nvPr/>
        </p:nvSpPr>
        <p:spPr>
          <a:xfrm>
            <a:off x="547687" y="649121"/>
            <a:ext cx="11096625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შესავალი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D9589-6508-1578-2BB8-8C7E25F28EE8}"/>
              </a:ext>
            </a:extLst>
          </p:cNvPr>
          <p:cNvSpPr txBox="1"/>
          <p:nvPr/>
        </p:nvSpPr>
        <p:spPr>
          <a:xfrm>
            <a:off x="872980" y="192824"/>
            <a:ext cx="10446040" cy="41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000" b="1" dirty="0"/>
              <a:t>სასწავლო დანიშნულების </a:t>
            </a:r>
            <a:r>
              <a:rPr lang="en-US" sz="2000" b="1" dirty="0"/>
              <a:t>SCADA </a:t>
            </a:r>
            <a:r>
              <a:rPr lang="ka-GE" sz="2000" b="1" dirty="0"/>
              <a:t>სტენდის პროექტირება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14D3CA-A6E8-F845-3465-4DBDC08ADC20}"/>
              </a:ext>
            </a:extLst>
          </p:cNvPr>
          <p:cNvSpPr/>
          <p:nvPr/>
        </p:nvSpPr>
        <p:spPr>
          <a:xfrm>
            <a:off x="222395" y="1216138"/>
            <a:ext cx="11747210" cy="1266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ka-GE" sz="2400" b="1" dirty="0"/>
              <a:t>SCADA სისტემა წარმოადგენს პროცესების მართვისა და მონიტორინგის ერთ-ერთ ყველაზე ეფექტურ საშუალებას, რომელიც ძირითადად გამოიყენება მნიშვნელოვან სამრეწველო სფეროებში. </a:t>
            </a:r>
            <a:endParaRPr lang="ka-GE" sz="36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41C807-A260-AF8C-7462-C9B3F10D0A27}"/>
              </a:ext>
            </a:extLst>
          </p:cNvPr>
          <p:cNvSpPr/>
          <p:nvPr/>
        </p:nvSpPr>
        <p:spPr>
          <a:xfrm>
            <a:off x="320039" y="2814327"/>
            <a:ext cx="3627119" cy="302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en-US" sz="2400" b="1" dirty="0"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გ</a:t>
            </a:r>
            <a:r>
              <a:rPr lang="ka-GE" sz="2400" b="1" dirty="0"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ამოყენების სფეროები: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ენერგეტიკა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წყალმომარაგება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ნავთობი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სოფლის მეურნეობა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/>
            </a:pPr>
            <a:r>
              <a:rPr lang="ka-GE" sz="2400" b="1" dirty="0">
                <a:latin typeface="Sylfaen" panose="010A0502050306030303" pitchFamily="18" charset="0"/>
                <a:ea typeface="Sylfaen" panose="010A0502050306030303" pitchFamily="18" charset="0"/>
                <a:cs typeface="Sylfaen" panose="010A0502050306030303" pitchFamily="18" charset="0"/>
              </a:rPr>
              <a:t>და სხვა.</a:t>
            </a:r>
          </a:p>
        </p:txBody>
      </p:sp>
      <p:pic>
        <p:nvPicPr>
          <p:cNvPr id="1026" name="Picture 2" descr="What Is Supervisory Control and Data Acquisition (SCADA)? - Spiceworks">
            <a:extLst>
              <a:ext uri="{FF2B5EF4-FFF2-40B4-BE49-F238E27FC236}">
                <a16:creationId xmlns:a16="http://schemas.microsoft.com/office/drawing/2014/main" id="{A6F1AAD9-05E7-7E4B-D854-1E4C744F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58" y="2482190"/>
            <a:ext cx="8032564" cy="40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674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230CA34-7399-44AE-8696-039FB7083629}"/>
              </a:ext>
            </a:extLst>
          </p:cNvPr>
          <p:cNvSpPr/>
          <p:nvPr/>
        </p:nvSpPr>
        <p:spPr>
          <a:xfrm>
            <a:off x="4233670" y="0"/>
            <a:ext cx="3724656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>
                <a:solidFill>
                  <a:srgbClr val="FFFF00"/>
                </a:solidFill>
              </a:rPr>
              <a:t>ბიუჯეტი</a:t>
            </a:r>
            <a:endParaRPr lang="ka-GE" sz="4400" b="1">
              <a:solidFill>
                <a:srgbClr val="FFFF00"/>
              </a:solidFill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F73CD45-01B7-734C-40AA-76762A0B5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680349"/>
              </p:ext>
            </p:extLst>
          </p:nvPr>
        </p:nvGraphicFramePr>
        <p:xfrm>
          <a:off x="874018" y="955895"/>
          <a:ext cx="10443959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1409">
                  <a:extLst>
                    <a:ext uri="{9D8B030D-6E8A-4147-A177-3AD203B41FA5}">
                      <a16:colId xmlns:a16="http://schemas.microsoft.com/office/drawing/2014/main" val="782314216"/>
                    </a:ext>
                  </a:extLst>
                </a:gridCol>
                <a:gridCol w="2455519">
                  <a:extLst>
                    <a:ext uri="{9D8B030D-6E8A-4147-A177-3AD203B41FA5}">
                      <a16:colId xmlns:a16="http://schemas.microsoft.com/office/drawing/2014/main" val="1142974142"/>
                    </a:ext>
                  </a:extLst>
                </a:gridCol>
                <a:gridCol w="2768355">
                  <a:extLst>
                    <a:ext uri="{9D8B030D-6E8A-4147-A177-3AD203B41FA5}">
                      <a16:colId xmlns:a16="http://schemas.microsoft.com/office/drawing/2014/main" val="1416944987"/>
                    </a:ext>
                  </a:extLst>
                </a:gridCol>
                <a:gridCol w="2488676">
                  <a:extLst>
                    <a:ext uri="{9D8B030D-6E8A-4147-A177-3AD203B41FA5}">
                      <a16:colId xmlns:a16="http://schemas.microsoft.com/office/drawing/2014/main" val="973730609"/>
                    </a:ext>
                  </a:extLst>
                </a:gridCol>
              </a:tblGrid>
              <a:tr h="456286">
                <a:tc>
                  <a:txBody>
                    <a:bodyPr/>
                    <a:lstStyle/>
                    <a:p>
                      <a:pPr algn="ctr"/>
                      <a:r>
                        <a:rPr lang="ka-GE" sz="2400">
                          <a:latin typeface="Sylfaen" panose="010A0502050306030303" pitchFamily="18" charset="0"/>
                        </a:rPr>
                        <a:t>დეტალი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a-GE" sz="2400">
                          <a:latin typeface="Sylfaen" panose="010A0502050306030303" pitchFamily="18" charset="0"/>
                        </a:rPr>
                        <a:t>რაოდენობა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a-GE" sz="2400">
                          <a:latin typeface="Sylfaen" panose="010A0502050306030303" pitchFamily="18" charset="0"/>
                        </a:rPr>
                        <a:t>ერთეულის ფასი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a-GE" sz="2400">
                          <a:latin typeface="Sylfaen" panose="010A0502050306030303" pitchFamily="18" charset="0"/>
                        </a:rPr>
                        <a:t>ჯამი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3617295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ylfaen" panose="010A0502050306030303" pitchFamily="18" charset="0"/>
                        </a:rPr>
                        <a:t>Mitsubishi FX3U-14MR </a:t>
                      </a:r>
                      <a:endParaRPr lang="ka-GE" sz="1400" dirty="0">
                        <a:latin typeface="Sylfaen" panose="010A05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dirty="0">
                          <a:latin typeface="Sylfaen" panose="010A05020503060303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ylfaen" panose="010A0502050306030303" pitchFamily="18" charset="0"/>
                        </a:rPr>
                        <a:t>100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 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ylfaen" panose="010A0502050306030303" pitchFamily="18" charset="0"/>
                        </a:rPr>
                        <a:t>100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  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831326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ylfaen" panose="010A0502050306030303" pitchFamily="18" charset="0"/>
                        </a:rPr>
                        <a:t>Samkoon HMI Touch Screen </a:t>
                      </a:r>
                      <a:endParaRPr lang="ka-GE" sz="1400" dirty="0">
                        <a:latin typeface="Sylfaen" panose="010A05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ylfaen" panose="010A0502050306030303" pitchFamily="18" charset="0"/>
                        </a:rPr>
                        <a:t>1</a:t>
                      </a:r>
                      <a:endParaRPr lang="ka-GE" sz="1400" dirty="0">
                        <a:latin typeface="Sylfaen" panose="010A05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ylfaen" panose="010A0502050306030303" pitchFamily="18" charset="0"/>
                        </a:rPr>
                        <a:t>180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ylfaen" panose="010A0502050306030303" pitchFamily="18" charset="0"/>
                        </a:rPr>
                        <a:t>180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19757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Sylfaen" panose="010A0502050306030303" pitchFamily="18" charset="0"/>
                        </a:rPr>
                        <a:t>Solid motorized ball valve</a:t>
                      </a:r>
                      <a:endParaRPr lang="ka-GE" sz="1400" dirty="0">
                        <a:latin typeface="Sylfaen" panose="010A05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dirty="0">
                          <a:latin typeface="Sylfaen" panose="010A05020503060303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dirty="0">
                          <a:latin typeface="Sylfaen" panose="010A0502050306030303" pitchFamily="18" charset="0"/>
                        </a:rPr>
                        <a:t>80 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dirty="0">
                          <a:latin typeface="Sylfaen" panose="010A0502050306030303" pitchFamily="18" charset="0"/>
                        </a:rPr>
                        <a:t>80 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380257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AC/DC adapter </a:t>
                      </a: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24 ვ. 1.5 ა.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dirty="0">
                          <a:latin typeface="Sylfaen" panose="010A05020503060303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dirty="0">
                          <a:latin typeface="Sylfaen" panose="010A0502050306030303" pitchFamily="18" charset="0"/>
                        </a:rPr>
                        <a:t>20</a:t>
                      </a:r>
                      <a:r>
                        <a:rPr lang="en-US" sz="1400" dirty="0"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dirty="0">
                          <a:latin typeface="Sylfaen" panose="010A0502050306030303" pitchFamily="18" charset="0"/>
                        </a:rPr>
                        <a:t>20</a:t>
                      </a:r>
                      <a:r>
                        <a:rPr lang="en-US" sz="1400" dirty="0"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11767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AC/DC adapter </a:t>
                      </a: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 ვ. 6 ა.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dirty="0">
                          <a:latin typeface="Sylfaen" panose="010A0502050306030303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a-G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60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kumimoji="0" lang="ka-G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a-G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60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kumimoji="0" lang="ka-G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423270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DC-DC Step Down 12v to 5v 2a 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Sylfaen" panose="010A0502050306030303" pitchFamily="18" charset="0"/>
                        </a:rPr>
                        <a:t>1</a:t>
                      </a:r>
                      <a:endParaRPr lang="ka-GE" sz="1400" dirty="0">
                        <a:latin typeface="Sylfaen" panose="010A05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dirty="0">
                          <a:latin typeface="Sylfaen" panose="010A0502050306030303" pitchFamily="18" charset="0"/>
                        </a:rPr>
                        <a:t>10</a:t>
                      </a:r>
                      <a:r>
                        <a:rPr lang="en-US" sz="1400" dirty="0"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lang="en-US" sz="1400" dirty="0">
                        <a:latin typeface="Sylfaen" panose="010A05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dirty="0">
                          <a:latin typeface="Sylfaen" panose="010A0502050306030303" pitchFamily="18" charset="0"/>
                        </a:rPr>
                        <a:t>10</a:t>
                      </a:r>
                      <a:r>
                        <a:rPr lang="en-US" sz="1400" dirty="0"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lang="en-US" sz="1400" dirty="0">
                        <a:latin typeface="Sylfaen" panose="010A050205030603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15979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DC-DC Step Down 12v to </a:t>
                      </a: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v 2a 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</a:t>
                      </a:r>
                      <a:endParaRPr lang="ka-GE" sz="1400" kern="120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785119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LED </a:t>
                      </a: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ნათურა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1.5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dirty="0">
                          <a:latin typeface="Sylfaen" panose="010A0502050306030303" pitchFamily="18" charset="0"/>
                        </a:rPr>
                        <a:t>4.5</a:t>
                      </a:r>
                      <a:r>
                        <a:rPr lang="en-US" sz="1400" dirty="0"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523666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Cooling Fan 12v 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dirty="0">
                          <a:latin typeface="Sylfaen" panose="010A0502050306030303" pitchFamily="18" charset="0"/>
                        </a:rPr>
                        <a:t>5</a:t>
                      </a:r>
                      <a:r>
                        <a:rPr lang="en-US" sz="1400" dirty="0"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dirty="0">
                          <a:latin typeface="Sylfaen" panose="010A0502050306030303" pitchFamily="18" charset="0"/>
                        </a:rPr>
                        <a:t>5</a:t>
                      </a:r>
                      <a:r>
                        <a:rPr lang="en-US" sz="1400" dirty="0">
                          <a:latin typeface="Sylfaen" panose="010A0502050306030303" pitchFamily="18" charset="0"/>
                        </a:rPr>
                        <a:t> </a:t>
                      </a:r>
                      <a:r>
                        <a:rPr lang="ka-GE" sz="1400" dirty="0">
                          <a:latin typeface="Sylfaen" panose="010A0502050306030303" pitchFamily="18" charset="0"/>
                        </a:rPr>
                        <a:t>₾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479262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Power Relay 12v 16a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12 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12 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487701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12V 40W heater 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20 </a:t>
                      </a: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20 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23052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Mini Water Pump </a:t>
                      </a:r>
                      <a:endParaRPr lang="ka-GE" sz="1400" kern="1200" dirty="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7 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7 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556503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ღილაკი; გადამრთველი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5 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15 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667995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წრიული პოტენციომეტრი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5 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5 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16911"/>
                  </a:ext>
                </a:extLst>
              </a:tr>
              <a:tr h="304191"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წრფივი პოტენციომეტრი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8 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a-GE" sz="1400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8 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06426"/>
                  </a:ext>
                </a:extLst>
              </a:tr>
              <a:tr h="456470">
                <a:tc gridSpan="3">
                  <a:txBody>
                    <a:bodyPr/>
                    <a:lstStyle/>
                    <a:p>
                      <a:pPr algn="r"/>
                      <a:r>
                        <a:rPr lang="ka-GE" sz="2400" b="1" kern="1200" dirty="0">
                          <a:solidFill>
                            <a:schemeClr val="dk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სულ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a-GE" sz="1800" kern="1200">
                        <a:solidFill>
                          <a:schemeClr val="dk1"/>
                        </a:solidFill>
                        <a:latin typeface="Sylfaen" panose="010A050205030603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a-GE">
                        <a:latin typeface="Sylfaen" panose="010A050205030603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a-GE" sz="2400" b="1" dirty="0">
                          <a:latin typeface="Sylfaen" panose="010A0502050306030303" pitchFamily="18" charset="0"/>
                        </a:rPr>
                        <a:t>= 536.5 </a:t>
                      </a:r>
                      <a:r>
                        <a:rPr lang="ka-GE" sz="2400" dirty="0">
                          <a:latin typeface="Sylfaen" panose="010A0502050306030303" pitchFamily="18" charset="0"/>
                        </a:rPr>
                        <a:t>₾</a:t>
                      </a:r>
                      <a:endParaRPr lang="ka-GE" sz="2400" b="1" dirty="0">
                        <a:latin typeface="Sylfaen" panose="010A0502050306030303" pitchFamily="18" charset="0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029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78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EC45D2-FA40-41BB-832D-7439F7799CCE}"/>
              </a:ext>
            </a:extLst>
          </p:cNvPr>
          <p:cNvSpPr/>
          <p:nvPr/>
        </p:nvSpPr>
        <p:spPr>
          <a:xfrm>
            <a:off x="203790" y="362138"/>
            <a:ext cx="11784419" cy="5218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36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შესრულებული სამუშაოს აღწერა</a:t>
            </a:r>
            <a:br>
              <a:rPr lang="ka-GE" sz="36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</a:br>
            <a:endParaRPr lang="ka-GE" sz="4400" b="1" dirty="0">
              <a:solidFill>
                <a:srgbClr val="FFFF00"/>
              </a:solidFill>
              <a:ea typeface="Sylfaen" panose="010A0502050306030303" pitchFamily="18" charset="0"/>
              <a:cs typeface="Sylfaen" panose="010A0502050306030303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ka-GE" sz="2400" dirty="0"/>
              <a:t>სტენდი არის ფიზიკურად აწყობილი და მასში გამოყენებული ყველა მოწყობილობა მუშაობს გამართულად;</a:t>
            </a:r>
          </a:p>
          <a:p>
            <a:pPr marL="342900" lvl="0" indent="-342900">
              <a:buFont typeface="+mj-lt"/>
              <a:buAutoNum type="arabicPeriod"/>
            </a:pPr>
            <a:endParaRPr lang="en-US" sz="2400" dirty="0"/>
          </a:p>
          <a:p>
            <a:pPr marL="342900" lvl="0" indent="-342900">
              <a:buFont typeface="+mj-lt"/>
              <a:buAutoNum type="arabicPeriod"/>
            </a:pPr>
            <a:r>
              <a:rPr lang="ka-GE" sz="2400" dirty="0"/>
              <a:t>სამომხმარებლო ინტერფეისებისა და PLC-ის დაპროგრამების შედეგად შესაძლებელია სტუდენტების მიერ მოწყობილობების მონიტორინგი, მართვა, რეალური საკითხების სიმულაცია, SCADA სისტემების შესწავლა და ტესტირება;</a:t>
            </a:r>
          </a:p>
          <a:p>
            <a:pPr marL="342900" lvl="0" indent="-342900">
              <a:buFont typeface="+mj-lt"/>
              <a:buAutoNum type="arabicPeriod"/>
            </a:pPr>
            <a:endParaRPr lang="en-US" sz="2400" dirty="0"/>
          </a:p>
          <a:p>
            <a:pPr marL="342900" lvl="0" indent="-342900">
              <a:buFont typeface="+mj-lt"/>
              <a:buAutoNum type="arabicPeriod"/>
            </a:pPr>
            <a:r>
              <a:rPr lang="ka-GE" sz="2400" dirty="0"/>
              <a:t>პროექტში გამოყენებულია ავტომატიზაციის რამდენიმე მეთოდი, განსაკუთრებით PID მექანიზმი, რომელიც ახდენს ტემპერატურის ავტომატურ მართვას.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982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E55DE-B2DC-7050-2F67-E9DAF526C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4D9AAD-C1A2-06F3-699B-DF395B74D642}"/>
              </a:ext>
            </a:extLst>
          </p:cNvPr>
          <p:cNvSpPr/>
          <p:nvPr/>
        </p:nvSpPr>
        <p:spPr>
          <a:xfrm>
            <a:off x="547687" y="143925"/>
            <a:ext cx="11096625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არსებული ვარიანტები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C3BD7-DDE6-BE99-EAD4-EC67ACFE1C4C}"/>
              </a:ext>
            </a:extLst>
          </p:cNvPr>
          <p:cNvSpPr txBox="1"/>
          <p:nvPr/>
        </p:nvSpPr>
        <p:spPr>
          <a:xfrm>
            <a:off x="547687" y="683496"/>
            <a:ext cx="11669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2400" dirty="0">
                <a:effectLst/>
                <a:latin typeface="Sylfaen" panose="010A0502050306030303" pitchFamily="18" charset="0"/>
                <a:ea typeface="Aptos" panose="020B0004020202020204" pitchFamily="34" charset="0"/>
                <a:cs typeface="Arial" panose="020B0604020202020204" pitchFamily="34" charset="0"/>
              </a:rPr>
              <a:t>საქართველოს ტექნიკურ უნივერსიტეტ</a:t>
            </a:r>
            <a:r>
              <a:rPr lang="ka-GE" sz="2400" dirty="0">
                <a:latin typeface="Sylfaen" panose="010A0502050306030303" pitchFamily="18" charset="0"/>
                <a:ea typeface="Aptos" panose="020B0004020202020204" pitchFamily="34" charset="0"/>
                <a:cs typeface="Arial" panose="020B0604020202020204" pitchFamily="34" charset="0"/>
              </a:rPr>
              <a:t>ი - </a:t>
            </a:r>
            <a:r>
              <a:rPr lang="en-US" sz="2400" dirty="0">
                <a:latin typeface="Sylfaen" panose="010A0502050306030303" pitchFamily="18" charset="0"/>
                <a:ea typeface="Aptos" panose="020B0004020202020204" pitchFamily="34" charset="0"/>
                <a:cs typeface="Arial" panose="020B0604020202020204" pitchFamily="34" charset="0"/>
              </a:rPr>
              <a:t>SCADA </a:t>
            </a:r>
            <a:r>
              <a:rPr lang="ka-GE" sz="2400" dirty="0">
                <a:latin typeface="Sylfaen" panose="010A0502050306030303" pitchFamily="18" charset="0"/>
                <a:ea typeface="Aptos" panose="020B0004020202020204" pitchFamily="34" charset="0"/>
                <a:cs typeface="Arial" panose="020B0604020202020204" pitchFamily="34" charset="0"/>
              </a:rPr>
              <a:t>ლაბორატორიული სტენდი</a:t>
            </a:r>
            <a:r>
              <a:rPr lang="ka-GE" sz="2400" dirty="0">
                <a:effectLst/>
                <a:latin typeface="Sylfaen" panose="010A0502050306030303" pitchFamily="18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BA683-F8D0-84B1-93BA-27CEEC3A3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5" t="22982" r="32725" b="6666"/>
          <a:stretch>
            <a:fillRect/>
          </a:stretch>
        </p:blipFill>
        <p:spPr>
          <a:xfrm>
            <a:off x="283465" y="1935055"/>
            <a:ext cx="4288536" cy="3848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260EB-AA1B-F057-314F-799B9A6F4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" t="17733" r="9701" b="18533"/>
          <a:stretch>
            <a:fillRect/>
          </a:stretch>
        </p:blipFill>
        <p:spPr>
          <a:xfrm>
            <a:off x="4829313" y="2365243"/>
            <a:ext cx="7151562" cy="298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1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7A8A6-02F2-FDA6-023B-BD5EF8C1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8A8A2B-937A-9E25-FFA9-5FF755C15A0C}"/>
              </a:ext>
            </a:extLst>
          </p:cNvPr>
          <p:cNvSpPr/>
          <p:nvPr/>
        </p:nvSpPr>
        <p:spPr>
          <a:xfrm>
            <a:off x="621043" y="0"/>
            <a:ext cx="11096625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არსებული ვარიანტები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B4DC94-5D9C-F14A-C801-8D6516DD7D11}"/>
              </a:ext>
            </a:extLst>
          </p:cNvPr>
          <p:cNvSpPr txBox="1"/>
          <p:nvPr/>
        </p:nvSpPr>
        <p:spPr>
          <a:xfrm>
            <a:off x="973564" y="592318"/>
            <a:ext cx="10592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dirty="0"/>
              <a:t>ამერიკის ეროვნული თავდაცვის უნივერსიტეტში (NDU) კრიტიკული ინფრასტრუქტურის ლაბორატორიაში არსებული SCADA სტენდი.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707A833-15FB-0358-822E-A72D875FB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62" y="1238649"/>
            <a:ext cx="7223556" cy="541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8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5B1AB-28C1-970D-A025-051CF6225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37D09E-4B2F-FCA0-282B-DAF5F198C48E}"/>
              </a:ext>
            </a:extLst>
          </p:cNvPr>
          <p:cNvSpPr/>
          <p:nvPr/>
        </p:nvSpPr>
        <p:spPr>
          <a:xfrm>
            <a:off x="547686" y="201079"/>
            <a:ext cx="11096625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არსებული ვარიანტები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87C85-0332-5C9E-95A5-F9347556D725}"/>
              </a:ext>
            </a:extLst>
          </p:cNvPr>
          <p:cNvSpPr txBox="1"/>
          <p:nvPr/>
        </p:nvSpPr>
        <p:spPr>
          <a:xfrm>
            <a:off x="1000368" y="981748"/>
            <a:ext cx="10191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800" dirty="0">
                <a:effectLst/>
                <a:latin typeface="Sylfaen" panose="010A0502050306030303" pitchFamily="18" charset="0"/>
                <a:ea typeface="Aptos" panose="020B0004020202020204" pitchFamily="34" charset="0"/>
                <a:cs typeface="Arial" panose="020B0604020202020204" pitchFamily="34" charset="0"/>
              </a:rPr>
              <a:t>შანხაის საზღვაოსნო უნივერსიტეტის (SMU) ლოჯისტიკური ინჟინერიის კოლეჯში არსებული სხვადასხვანაირი ავტომატიზაციის სისტემების ლაბორატორიები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F9A2D-1537-24CB-EB1E-DCDCC675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345"/>
          <a:stretch>
            <a:fillRect/>
          </a:stretch>
        </p:blipFill>
        <p:spPr>
          <a:xfrm>
            <a:off x="5891784" y="1869177"/>
            <a:ext cx="6148950" cy="3904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F5F629-0812-E729-A339-638D99FB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429"/>
          <a:stretch>
            <a:fillRect/>
          </a:stretch>
        </p:blipFill>
        <p:spPr>
          <a:xfrm>
            <a:off x="151266" y="2752567"/>
            <a:ext cx="5596128" cy="346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6AA1D-EBB2-85B0-DEB0-98329E13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0728A2-5C8A-88D7-C68C-558E4624CB13}"/>
              </a:ext>
            </a:extLst>
          </p:cNvPr>
          <p:cNvSpPr/>
          <p:nvPr/>
        </p:nvSpPr>
        <p:spPr>
          <a:xfrm>
            <a:off x="547686" y="182791"/>
            <a:ext cx="11096625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არსებული ვარიანტები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F8FCE-D297-FC6C-E30C-F6F20CFC5904}"/>
              </a:ext>
            </a:extLst>
          </p:cNvPr>
          <p:cNvSpPr txBox="1"/>
          <p:nvPr/>
        </p:nvSpPr>
        <p:spPr>
          <a:xfrm>
            <a:off x="1000368" y="722362"/>
            <a:ext cx="10191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800" dirty="0">
                <a:effectLst/>
                <a:latin typeface="Sylfaen" panose="010A0502050306030303" pitchFamily="18" charset="0"/>
                <a:ea typeface="Aptos" panose="020B0004020202020204" pitchFamily="34" charset="0"/>
                <a:cs typeface="Arial" panose="020B0604020202020204" pitchFamily="34" charset="0"/>
              </a:rPr>
              <a:t>ტეხასის A&amp;M უნივერსიტეტის (TST) და ნიუ ორლეანის უნივერსიტეტის SCADA სატესტო გარემოები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C35AFF-6F62-69ED-95D7-899909B1D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48" y="1441934"/>
            <a:ext cx="9740300" cy="523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3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FDE95-BCA5-3766-4DB7-02D480189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BA3018-FAA8-24E5-971B-421D1DD090CF}"/>
              </a:ext>
            </a:extLst>
          </p:cNvPr>
          <p:cNvSpPr/>
          <p:nvPr/>
        </p:nvSpPr>
        <p:spPr>
          <a:xfrm>
            <a:off x="547687" y="676567"/>
            <a:ext cx="11096625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არსებული ვარიანტები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0376DC-A2CC-45DC-A2FA-DD340B0E6E06}"/>
              </a:ext>
            </a:extLst>
          </p:cNvPr>
          <p:cNvSpPr txBox="1"/>
          <p:nvPr/>
        </p:nvSpPr>
        <p:spPr>
          <a:xfrm>
            <a:off x="872980" y="192824"/>
            <a:ext cx="10446040" cy="41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000" b="1" dirty="0"/>
              <a:t>სასწავლო დანიშნულების </a:t>
            </a:r>
            <a:r>
              <a:rPr lang="en-US" sz="2000" b="1" dirty="0"/>
              <a:t>SCADA </a:t>
            </a:r>
            <a:r>
              <a:rPr lang="ka-GE" sz="2000" b="1" dirty="0"/>
              <a:t>სტენდის პროექტირება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98418-9697-53CC-4678-126D63937ACF}"/>
              </a:ext>
            </a:extLst>
          </p:cNvPr>
          <p:cNvSpPr txBox="1"/>
          <p:nvPr/>
        </p:nvSpPr>
        <p:spPr>
          <a:xfrm>
            <a:off x="799623" y="1554772"/>
            <a:ext cx="10592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dirty="0"/>
              <a:t>EDUSCA გამოიყენება ვალადოლისა და სანტა კატარინას უნივერსიტეტებში SCADA სისტემების სწავლების მიზნით.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3D623C-DEF1-8C25-ABF6-B89CC482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2675587"/>
            <a:ext cx="5262060" cy="3526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D4364E-54D3-60C4-99A7-418CAD07E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55" y="2675587"/>
            <a:ext cx="5971730" cy="35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6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EECF5-5BBE-9A02-1A0D-7E7EB3E1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AD4F31-41B2-39A8-9597-42165910A2FD}"/>
              </a:ext>
            </a:extLst>
          </p:cNvPr>
          <p:cNvSpPr/>
          <p:nvPr/>
        </p:nvSpPr>
        <p:spPr>
          <a:xfrm>
            <a:off x="407951" y="916292"/>
            <a:ext cx="11376090" cy="502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a-GE" sz="2400" dirty="0"/>
              <a:t>	პროექტის მიზანია სასწავლო დანიშნულების სტენდის შემუშავება, რომელიც შედგება შემდეგი ეტაპებისგან:</a:t>
            </a:r>
          </a:p>
          <a:p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a-GE" sz="2400" dirty="0"/>
              <a:t>ელექტრული სქემის შემუშავება;</a:t>
            </a:r>
            <a:endParaRPr lang="en-US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a-GE" sz="2400" dirty="0"/>
              <a:t>საჭირო ნაწილების არჩევა და შეძენა;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a-GE" sz="2400" dirty="0"/>
              <a:t>მოწყობილობების სტენდზე დაყენება და შეერთება;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a-GE" sz="2400" dirty="0"/>
              <a:t>PLC-ის დაპროგრამება;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a-GE" sz="2400" dirty="0"/>
              <a:t>სამომხმარებლო ინტერფეისების შემუშავება;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a-GE" sz="2400" dirty="0"/>
              <a:t>ლაბორატორიული სამუშაოების მომზადება;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a-GE" sz="2400" dirty="0"/>
              <a:t>მიღებული შედეგების ტესტირება;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D09D6-723C-03DA-21B2-6E064E981F86}"/>
              </a:ext>
            </a:extLst>
          </p:cNvPr>
          <p:cNvSpPr/>
          <p:nvPr/>
        </p:nvSpPr>
        <p:spPr>
          <a:xfrm>
            <a:off x="547684" y="99722"/>
            <a:ext cx="11096625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ამოცანა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86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230CA34-7399-44AE-8696-039FB7083629}"/>
              </a:ext>
            </a:extLst>
          </p:cNvPr>
          <p:cNvSpPr/>
          <p:nvPr/>
        </p:nvSpPr>
        <p:spPr>
          <a:xfrm>
            <a:off x="3192780" y="84230"/>
            <a:ext cx="5852160" cy="53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indent="-6350" algn="ctr">
              <a:lnSpc>
                <a:spcPct val="107000"/>
              </a:lnSpc>
              <a:spcAft>
                <a:spcPts val="855"/>
              </a:spcAft>
            </a:pPr>
            <a:r>
              <a:rPr lang="ka-GE" sz="2800" b="1" dirty="0">
                <a:solidFill>
                  <a:srgbClr val="FFFF00"/>
                </a:solidFill>
                <a:ea typeface="Sylfaen" panose="010A0502050306030303" pitchFamily="18" charset="0"/>
                <a:cs typeface="Sylfaen" panose="010A0502050306030303" pitchFamily="18" charset="0"/>
              </a:rPr>
              <a:t>ძირითადი მოწყობილობები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0D37B5-14C1-ECC6-5DAA-26A853ACEC38}"/>
              </a:ext>
            </a:extLst>
          </p:cNvPr>
          <p:cNvSpPr/>
          <p:nvPr/>
        </p:nvSpPr>
        <p:spPr>
          <a:xfrm>
            <a:off x="394334" y="1113534"/>
            <a:ext cx="6676073" cy="5144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1.	FX3U-14MR (Mitsubishi);</a:t>
            </a:r>
          </a:p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2.	</a:t>
            </a:r>
            <a:r>
              <a:rPr lang="en-US" sz="2800" b="1" dirty="0" err="1">
                <a:ea typeface="Sylfaen" panose="010A0502050306030303" pitchFamily="18" charset="0"/>
                <a:cs typeface="Sylfaen" panose="010A0502050306030303" pitchFamily="18" charset="0"/>
              </a:rPr>
              <a:t>samkoon</a:t>
            </a: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 EA-043A HMI;</a:t>
            </a:r>
          </a:p>
          <a:p>
            <a:pPr>
              <a:lnSpc>
                <a:spcPct val="107000"/>
              </a:lnSpc>
              <a:spcAft>
                <a:spcPts val="855"/>
              </a:spcAft>
            </a:pP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3.	NTC  Thermistor (10K 0.5%);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 startAt="4"/>
            </a:pP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heater 12V 40Watt Ceramic Cartridge</a:t>
            </a:r>
            <a:r>
              <a:rPr lang="ka-GE" sz="2800" b="1" dirty="0">
                <a:ea typeface="Sylfaen" panose="010A0502050306030303" pitchFamily="18" charset="0"/>
                <a:cs typeface="Sylfaen" panose="010A0502050306030303" pitchFamily="18" charset="0"/>
              </a:rPr>
              <a:t>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 startAt="4"/>
            </a:pP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Solid Motorized Ball Valve</a:t>
            </a:r>
            <a:r>
              <a:rPr lang="ka-GE" sz="2800" b="1" dirty="0">
                <a:ea typeface="Sylfaen" panose="010A0502050306030303" pitchFamily="18" charset="0"/>
                <a:cs typeface="Sylfaen" panose="010A0502050306030303" pitchFamily="18" charset="0"/>
              </a:rPr>
              <a:t>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 startAt="4"/>
            </a:pP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Mini Water Pump;</a:t>
            </a:r>
            <a:endParaRPr lang="ka-GE" sz="2800" b="1" dirty="0">
              <a:ea typeface="Sylfaen" panose="010A0502050306030303" pitchFamily="18" charset="0"/>
              <a:cs typeface="Sylfaen" panose="010A0502050306030303" pitchFamily="18" charset="0"/>
            </a:endParaRP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 startAt="4"/>
            </a:pP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Cooler 12V.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 startAt="4"/>
            </a:pP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10 k linear potentiometer;</a:t>
            </a:r>
          </a:p>
          <a:p>
            <a:pPr marL="514350" indent="-514350">
              <a:lnSpc>
                <a:spcPct val="107000"/>
              </a:lnSpc>
              <a:spcAft>
                <a:spcPts val="855"/>
              </a:spcAft>
              <a:buAutoNum type="arabicPeriod" startAt="4"/>
            </a:pPr>
            <a:r>
              <a:rPr lang="en-US" sz="2800" b="1" dirty="0">
                <a:ea typeface="Sylfaen" panose="010A0502050306030303" pitchFamily="18" charset="0"/>
                <a:cs typeface="Sylfaen" panose="010A0502050306030303" pitchFamily="18" charset="0"/>
              </a:rPr>
              <a:t>10 k Circular potentiometer.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9935B-C939-83EA-5E6B-DF2091BD5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11363" r="10504" b="10056"/>
          <a:stretch/>
        </p:blipFill>
        <p:spPr>
          <a:xfrm>
            <a:off x="6812280" y="784350"/>
            <a:ext cx="1728216" cy="1662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4CCA8B-00C2-C7B6-2AB7-12FAC385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52" r="6272"/>
          <a:stretch/>
        </p:blipFill>
        <p:spPr>
          <a:xfrm>
            <a:off x="9240964" y="605684"/>
            <a:ext cx="2395729" cy="1340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DDA12-715D-89FD-BF24-E7E55F527A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912"/>
          <a:stretch/>
        </p:blipFill>
        <p:spPr>
          <a:xfrm>
            <a:off x="6864792" y="2576536"/>
            <a:ext cx="2215391" cy="1548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A784B-E68C-542B-F643-D5924C937D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466" t="35286" r="14670" b="16241"/>
          <a:stretch/>
        </p:blipFill>
        <p:spPr>
          <a:xfrm>
            <a:off x="9742360" y="2330700"/>
            <a:ext cx="1609344" cy="1494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69E9A-9B56-40F6-1A50-0F5E0FC85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904" y="3956556"/>
            <a:ext cx="2501332" cy="1465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2D48EF-A4A1-6599-D1ED-13B87E6D3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1776" y="5584913"/>
            <a:ext cx="1144144" cy="1144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20132-3C60-3F90-0CDC-0C6C84B90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836" y="4501496"/>
            <a:ext cx="2073040" cy="2073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50D9BE-6F44-5226-EBF0-629DDE9BF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4940" y="5603012"/>
            <a:ext cx="1144143" cy="11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653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3470</TotalTime>
  <Words>642</Words>
  <Application>Microsoft Office PowerPoint</Application>
  <PresentationFormat>Widescreen</PresentationFormat>
  <Paragraphs>144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Sylfaen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დასახელება</dc:title>
  <dc:creator>Admin</dc:creator>
  <cp:lastModifiedBy>PC-Diagnostic</cp:lastModifiedBy>
  <cp:revision>328</cp:revision>
  <dcterms:created xsi:type="dcterms:W3CDTF">2022-06-28T09:06:48Z</dcterms:created>
  <dcterms:modified xsi:type="dcterms:W3CDTF">2025-06-08T12:33:29Z</dcterms:modified>
</cp:coreProperties>
</file>